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301" r:id="rId4"/>
    <p:sldId id="298" r:id="rId5"/>
    <p:sldId id="258" r:id="rId6"/>
    <p:sldId id="310" r:id="rId7"/>
    <p:sldId id="311" r:id="rId8"/>
    <p:sldId id="312" r:id="rId9"/>
    <p:sldId id="313" r:id="rId10"/>
    <p:sldId id="314" r:id="rId11"/>
    <p:sldId id="316" r:id="rId12"/>
    <p:sldId id="318" r:id="rId13"/>
    <p:sldId id="31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654"/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Creating a Histogram Using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Chart Builder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15 at 10.1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4436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590800"/>
            <a:ext cx="22098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and drag Alienation from the </a:t>
            </a:r>
            <a:r>
              <a:rPr lang="en-US" b="1" dirty="0" smtClean="0"/>
              <a:t>Variables: </a:t>
            </a:r>
            <a:r>
              <a:rPr lang="en-US" dirty="0" smtClean="0"/>
              <a:t>box and drop it on the </a:t>
            </a:r>
            <a:r>
              <a:rPr lang="en-US" b="1" dirty="0" smtClean="0"/>
              <a:t>X-Axis? </a:t>
            </a:r>
            <a:r>
              <a:rPr lang="en-US" dirty="0" smtClean="0"/>
              <a:t>box.</a:t>
            </a:r>
          </a:p>
        </p:txBody>
      </p:sp>
      <p:sp>
        <p:nvSpPr>
          <p:cNvPr id="11" name="Up Arrow 10"/>
          <p:cNvSpPr/>
          <p:nvPr/>
        </p:nvSpPr>
        <p:spPr>
          <a:xfrm rot="7783793">
            <a:off x="2436780" y="1891631"/>
            <a:ext cx="484632" cy="1657112"/>
          </a:xfrm>
          <a:prstGeom prst="upArrow">
            <a:avLst/>
          </a:prstGeom>
          <a:solidFill>
            <a:srgbClr val="1726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1905000"/>
            <a:ext cx="7620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10.18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4574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590800"/>
            <a:ext cx="2209800" cy="175432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</a:t>
            </a:r>
            <a:r>
              <a:rPr lang="en-US" b="1" dirty="0" smtClean="0"/>
              <a:t>Display normal curve </a:t>
            </a:r>
            <a:r>
              <a:rPr lang="en-US" dirty="0" smtClean="0"/>
              <a:t>box and click Apply. Note the modified histogram on the canvas.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4724400"/>
            <a:ext cx="533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0" y="2362200"/>
            <a:ext cx="1219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11.2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1363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505200"/>
            <a:ext cx="22098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Titles/Footnotes, check Title 1, and enter a title in the </a:t>
            </a:r>
            <a:r>
              <a:rPr lang="en-US" b="1" dirty="0" smtClean="0"/>
              <a:t>Content:</a:t>
            </a:r>
            <a:r>
              <a:rPr lang="en-US" dirty="0" smtClean="0"/>
              <a:t> box. Click Apply. </a:t>
            </a:r>
          </a:p>
        </p:txBody>
      </p:sp>
      <p:sp>
        <p:nvSpPr>
          <p:cNvPr id="10" name="Oval 9"/>
          <p:cNvSpPr/>
          <p:nvPr/>
        </p:nvSpPr>
        <p:spPr>
          <a:xfrm>
            <a:off x="1219200" y="3962400"/>
            <a:ext cx="762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0" y="3352800"/>
            <a:ext cx="1219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057400"/>
            <a:ext cx="1295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48600" y="5486400"/>
            <a:ext cx="762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"/>
            <a:ext cx="60198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pic>
        <p:nvPicPr>
          <p:cNvPr id="3" name="Picture 2" descr="Screen Shot 2013-08-15 at 11.2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6437586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905000"/>
            <a:ext cx="3429000" cy="424731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constructed histogram is displayed in the SPSS output window.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 copy the  graph, click on it to </a:t>
            </a:r>
            <a:r>
              <a:rPr lang="en-US" dirty="0" smtClean="0"/>
              <a:t>highlight </a:t>
            </a:r>
            <a:r>
              <a:rPr lang="en-US" dirty="0"/>
              <a:t>it and select Copy from the SPSS Edit menu</a:t>
            </a:r>
            <a:r>
              <a:rPr lang="en-US" dirty="0" smtClean="0"/>
              <a:t>. You can now paste the histogram in a word processing document.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Chart Editor can be used to change the appearance of the histogram. Simply double click the chart in the SPSS Output window to launch the Chart Editor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Creating a Histogram Using Chart Builder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histogram is an example of a frequency curve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depicts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dataset. It is constructed by dividing the range of continuous data into equal-sized adjacent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bins.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bin, a rectangle is constructed with an area proportional to the number of observations falling into that bin.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plotted on the x-axis and frequencies (the number of cases accumulated in each bin) are plotted on the y-axis.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Histograms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similar to bar charts. However, with bar charts, each column represents a group defined by a categorical variable. In contrast, with histograms, each column represents a group defined by a continuous variable. Typically, there are no spaces between columns in a histogram while bar charts include spaces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Histograms are useful in evaluating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shape of a distribution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Symmetry,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skewness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kurtosis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Modality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Presence of outliers</a:t>
            </a:r>
          </a:p>
        </p:txBody>
      </p:sp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057400"/>
            <a:ext cx="337901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581400"/>
            <a:ext cx="5793172" cy="1477328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Create a histogram of</a:t>
            </a:r>
          </a:p>
          <a:p>
            <a:pPr algn="ctr"/>
            <a:r>
              <a:rPr lang="en-US" dirty="0" smtClean="0"/>
              <a:t>alienation with a normal curve overlay using Chart Builder.*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Note: *Alternatively, SPSS Legacy Dialogs can be used.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5908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15 at 9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520"/>
            <a:ext cx="9144000" cy="54408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004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15371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9.0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436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438400"/>
            <a:ext cx="303079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Define Variable Properties…</a:t>
            </a:r>
            <a:r>
              <a:rPr lang="en-US" b="1" dirty="0" smtClean="0"/>
              <a:t> </a:t>
            </a:r>
            <a:r>
              <a:rPr lang="en-US" dirty="0" smtClean="0"/>
              <a:t>if you need to label variable values and/or set other properties. Otherwise, click OK.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For this example, click </a:t>
            </a:r>
            <a:r>
              <a:rPr lang="en-US" dirty="0"/>
              <a:t>Define Variable Properties… </a:t>
            </a: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3581400" y="3124200"/>
            <a:ext cx="14478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9.1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33"/>
            <a:ext cx="9144000" cy="5450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209800"/>
            <a:ext cx="303079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Alienation from the </a:t>
            </a:r>
            <a:r>
              <a:rPr lang="en-US" b="1" dirty="0" smtClean="0"/>
              <a:t>Variables: </a:t>
            </a:r>
            <a:r>
              <a:rPr lang="en-US" dirty="0" smtClean="0"/>
              <a:t>box to the </a:t>
            </a:r>
            <a:r>
              <a:rPr lang="en-US" b="1" dirty="0" smtClean="0"/>
              <a:t>Variables to Scan: </a:t>
            </a:r>
            <a:r>
              <a:rPr lang="en-US" dirty="0" smtClean="0"/>
              <a:t>box. Click Continue. </a:t>
            </a:r>
          </a:p>
        </p:txBody>
      </p:sp>
      <p:sp>
        <p:nvSpPr>
          <p:cNvPr id="11" name="Oval 10"/>
          <p:cNvSpPr/>
          <p:nvPr/>
        </p:nvSpPr>
        <p:spPr>
          <a:xfrm>
            <a:off x="3124200" y="4572000"/>
            <a:ext cx="685800" cy="3265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14600" y="2514600"/>
            <a:ext cx="14478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9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5 at 9.2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45745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124200"/>
            <a:ext cx="2057400" cy="1754327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the options provided. Click Cancel as variable properties do not need to be changed.</a:t>
            </a:r>
          </a:p>
        </p:txBody>
      </p:sp>
      <p:sp>
        <p:nvSpPr>
          <p:cNvPr id="9" name="Oval 8"/>
          <p:cNvSpPr/>
          <p:nvPr/>
        </p:nvSpPr>
        <p:spPr>
          <a:xfrm>
            <a:off x="6400800" y="4876800"/>
            <a:ext cx="7620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9.5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4436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362200"/>
            <a:ext cx="3429000" cy="1477328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Alienation and Histogram. Note the Gallery displays various types </a:t>
            </a:r>
            <a:r>
              <a:rPr lang="en-US" dirty="0"/>
              <a:t>of histograms: </a:t>
            </a:r>
            <a:r>
              <a:rPr lang="en-US" dirty="0" smtClean="0"/>
              <a:t>simple</a:t>
            </a:r>
            <a:r>
              <a:rPr lang="en-US" dirty="0"/>
              <a:t>, stacked, frequency polygons, and population pyramids</a:t>
            </a:r>
            <a:r>
              <a:rPr lang="en-US" dirty="0" smtClean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295400" y="1600200"/>
            <a:ext cx="7620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4114800"/>
            <a:ext cx="7620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6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15 at 9.5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69"/>
            <a:ext cx="9144000" cy="54436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905000"/>
            <a:ext cx="3886200" cy="2031325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Drag </a:t>
            </a:r>
            <a:r>
              <a:rPr lang="en-US" dirty="0"/>
              <a:t>and </a:t>
            </a:r>
            <a:r>
              <a:rPr lang="en-US" dirty="0" smtClean="0"/>
              <a:t>drop </a:t>
            </a:r>
            <a:r>
              <a:rPr lang="en-US" dirty="0"/>
              <a:t>the </a:t>
            </a:r>
            <a:r>
              <a:rPr lang="en-US" dirty="0" smtClean="0"/>
              <a:t>simple histogram onto </a:t>
            </a:r>
            <a:r>
              <a:rPr lang="en-US" dirty="0"/>
              <a:t>the canvas. </a:t>
            </a:r>
            <a:r>
              <a:rPr lang="en-US" dirty="0" smtClean="0"/>
              <a:t>(Alternatively, drop </a:t>
            </a:r>
            <a:r>
              <a:rPr lang="en-US" dirty="0"/>
              <a:t>basic elements </a:t>
            </a:r>
            <a:r>
              <a:rPr lang="en-US" dirty="0" smtClean="0"/>
              <a:t>as displayed below onto the canvas.) As you build </a:t>
            </a:r>
            <a:r>
              <a:rPr lang="en-US" dirty="0"/>
              <a:t>the </a:t>
            </a:r>
            <a:r>
              <a:rPr lang="en-US" dirty="0" smtClean="0"/>
              <a:t>histogram, SPSS uses randomly </a:t>
            </a:r>
            <a:r>
              <a:rPr lang="en-US" dirty="0"/>
              <a:t>generated data to provide a rough sketch of how the </a:t>
            </a:r>
            <a:r>
              <a:rPr lang="en-US" dirty="0" smtClean="0"/>
              <a:t>histogram </a:t>
            </a:r>
            <a:r>
              <a:rPr lang="en-US" dirty="0"/>
              <a:t>will look. 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2133600" y="3505200"/>
            <a:ext cx="609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941713">
            <a:off x="2844261" y="2058416"/>
            <a:ext cx="484632" cy="1657112"/>
          </a:xfrm>
          <a:prstGeom prst="upArrow">
            <a:avLst/>
          </a:prstGeom>
          <a:solidFill>
            <a:srgbClr val="1726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3-08-17 at 5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4800"/>
            <a:ext cx="3224028" cy="22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4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786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Social Science Research Design and Statistics, 2/e Alfred P. Rovai, Jason D. Baker, and Michael K. Ponton</vt:lpstr>
      <vt:lpstr>Creating a Histogram Using Chart Builder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Alfred P. Rovai</dc:creator>
  <cp:keywords/>
  <dc:description/>
  <cp:lastModifiedBy>Alfred Rovai</cp:lastModifiedBy>
  <cp:revision>159</cp:revision>
  <dcterms:created xsi:type="dcterms:W3CDTF">2013-06-04T13:30:25Z</dcterms:created>
  <dcterms:modified xsi:type="dcterms:W3CDTF">2013-08-27T10:17:02Z</dcterms:modified>
  <cp:category/>
</cp:coreProperties>
</file>